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2" r:id="rId3"/>
    <p:sldId id="263" r:id="rId4"/>
    <p:sldId id="276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64" r:id="rId24"/>
    <p:sldId id="265" r:id="rId25"/>
    <p:sldId id="266" r:id="rId26"/>
    <p:sldId id="267" r:id="rId27"/>
    <p:sldId id="268" r:id="rId28"/>
    <p:sldId id="299" r:id="rId29"/>
    <p:sldId id="300" r:id="rId30"/>
    <p:sldId id="301" r:id="rId31"/>
    <p:sldId id="270" r:id="rId32"/>
    <p:sldId id="303" r:id="rId33"/>
    <p:sldId id="304" r:id="rId34"/>
    <p:sldId id="305" r:id="rId35"/>
    <p:sldId id="306" r:id="rId36"/>
    <p:sldId id="271" r:id="rId37"/>
    <p:sldId id="272" r:id="rId38"/>
    <p:sldId id="273" r:id="rId39"/>
    <p:sldId id="307" r:id="rId40"/>
    <p:sldId id="311" r:id="rId41"/>
    <p:sldId id="314" r:id="rId42"/>
    <p:sldId id="315" r:id="rId43"/>
    <p:sldId id="316" r:id="rId44"/>
    <p:sldId id="312" r:id="rId45"/>
    <p:sldId id="302" r:id="rId46"/>
    <p:sldId id="309" r:id="rId47"/>
    <p:sldId id="274" r:id="rId48"/>
    <p:sldId id="310" r:id="rId49"/>
    <p:sldId id="313" r:id="rId50"/>
    <p:sldId id="308" r:id="rId51"/>
    <p:sldId id="275" r:id="rId5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22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5" name="Прямоугольник 18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6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7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0" name="Прямоугольник 11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6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2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DBAB9-69DB-48D6-AA8A-7C6E08B59DFD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16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 smtClean="0">
                <a:solidFill>
                  <a:srgbClr val="8CADAE">
                    <a:shade val="75000"/>
                  </a:srgbClr>
                </a:solidFill>
              </a:defRPr>
            </a:lvl1pPr>
          </a:lstStyle>
          <a:p>
            <a:pPr>
              <a:defRPr/>
            </a:pPr>
            <a:fld id="{E658C69E-CF95-49C5-BEF6-9D593DA3E8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C0CF1-A643-49E8-A145-FCC2E572B4AB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499F8-75D3-4198-96F0-CDF701249C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5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6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7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8" name="Прямоугольник 10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9" name="Прямоугольник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1" name="Овал 13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Овал 14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BDC173-396A-4A0C-B051-A44424D81A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40A0F-EC41-4005-8AEA-9B194880CE38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EBE32-1DE8-4D7F-B9BE-2EB5FDA21D4D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FCC5B7-6DDD-4DFD-9893-7183BE7629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7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8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9" name="Прямоугольник 11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0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1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3" name="Овал 9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Овал 10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162FB-57D9-451A-A144-C608803093D2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 smtClean="0">
                <a:solidFill>
                  <a:srgbClr val="8CADAE">
                    <a:shade val="75000"/>
                  </a:srgbClr>
                </a:solidFill>
              </a:defRPr>
            </a:lvl1pPr>
          </a:lstStyle>
          <a:p>
            <a:pPr>
              <a:defRPr/>
            </a:pPr>
            <a:fld id="{EC706AFE-66B1-44DC-AA26-EBFE4993AE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619C7F-4A87-400D-B1CF-B6FD3536FBF0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EDE149-04F7-46A6-A83D-F503E97047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8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0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1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2" name="Прямоугольник 10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4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5" name="Прямоугольник 1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6" name="Овал 24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Овал 2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8AF13-2774-4174-847C-D224E9A85ABE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19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BC53E188-4ADB-43C1-9DCF-4ED21782FF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21665-03EB-4164-8221-72029AD4CA3F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E41973-C2CA-469A-BC2F-C80DB76CAF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3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4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5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7" name="Прямоугольник 5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AF450-66D8-499A-A522-D14917E6FCC1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A1A697F-A7E2-4B46-9F9F-820CD8549F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6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7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8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9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0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3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Овал 10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оугольник 20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 smtClean="0">
                <a:solidFill>
                  <a:srgbClr val="8CADAE">
                    <a:shade val="75000"/>
                  </a:srgbClr>
                </a:solidFill>
              </a:defRPr>
            </a:lvl1pPr>
          </a:lstStyle>
          <a:p>
            <a:pPr>
              <a:defRPr/>
            </a:pPr>
            <a:fld id="{802D8698-22C4-4DCF-AED4-72BDF9DE39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143037-10BA-49CF-8972-F245ADCFCE83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6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7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8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9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1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3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Овал 12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оугольник 21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8D217E-5DDA-4FA4-A629-BD3374CAE1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F4C7FB-3003-42B3-B89B-47DA93A825D4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C559A3D-8488-464C-87ED-773FB5A09B92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smtClean="0">
                <a:solidFill>
                  <a:srgbClr val="8CADAE">
                    <a:shade val="7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B29D877-D2B6-4D4B-9146-50F9D7F316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8" name="Заголовок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9" name="Текст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fontAlgn="base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fontAlgn="base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base.garant.ru/70291362/363aa18e6c32ff15fa5ec3b09cbefbf6/" TargetMode="External"/><Relationship Id="rId2" Type="http://schemas.openxmlformats.org/officeDocument/2006/relationships/hyperlink" Target="http://base.garant.ru/70291362/547649ff63bad80904f288cab03c5176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base.garant.ru/12125267/38debf5914a26db720d9756c74992536/" TargetMode="External"/><Relationship Id="rId4" Type="http://schemas.openxmlformats.org/officeDocument/2006/relationships/hyperlink" Target="http://base.garant.ru/70488492/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base.garant.ru/71633672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vip.1obraz.ru/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Введение профстандартов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1557338"/>
            <a:ext cx="8516938" cy="4535487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557338"/>
            <a:ext cx="8509000" cy="4751387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88913"/>
            <a:ext cx="8785225" cy="6408737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484313"/>
            <a:ext cx="8664575" cy="4824412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628775"/>
            <a:ext cx="8669338" cy="4392613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628775"/>
            <a:ext cx="8412163" cy="467995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1628775"/>
            <a:ext cx="8569325" cy="467995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1700213"/>
            <a:ext cx="8567738" cy="3889375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fontScale="775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 smtClean="0"/>
              <a:t>Каким требованиям профстандартов должны соответствовать педагоги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Убедитесь</a:t>
            </a:r>
            <a:r>
              <a:rPr lang="ru-RU" dirty="0"/>
              <a:t>, что квалификация педагогов соответствует профстандарту. Проверьте их образование и стаж. Сравните требования к функционалу по профстандарту и ЕКС работников образования.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Образование. </a:t>
            </a:r>
            <a:r>
              <a:rPr lang="ru-RU" dirty="0"/>
              <a:t>Теперь всем педагогам, кроме педагога-психолога, не обязательно иметь высшее профильное образование (письмо </a:t>
            </a:r>
            <a:r>
              <a:rPr lang="ru-RU" dirty="0" err="1"/>
              <a:t>Минпросвещения</a:t>
            </a:r>
            <a:r>
              <a:rPr lang="ru-RU" dirty="0"/>
              <a:t> от 28.03.2019 № ТС-817/08).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Пример:</a:t>
            </a:r>
            <a:r>
              <a:rPr lang="ru-RU" dirty="0"/>
              <a:t> 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у учителя может быть высшее или среднее профессиональное образование в области, которая соответствует преподаваемому предмету с последующей </a:t>
            </a:r>
            <a:r>
              <a:rPr lang="ru-RU" dirty="0" err="1"/>
              <a:t>профпереподготовкой</a:t>
            </a:r>
            <a:r>
              <a:rPr lang="ru-RU" dirty="0"/>
              <a:t>. Так, учителю математики без педагогического образования, но с высшим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98583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Судебная практика по РТ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Нарушение: </a:t>
            </a:r>
            <a:r>
              <a:rPr lang="ru-RU" dirty="0" smtClean="0">
                <a:solidFill>
                  <a:srgbClr val="FF0000"/>
                </a:solidFill>
              </a:rPr>
              <a:t>образовательный ценз педагогов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5187950"/>
          </a:xfrm>
        </p:spPr>
        <p:txBody>
          <a:bodyPr>
            <a:normAutofit fontScale="85000" lnSpcReduction="20000"/>
          </a:bodyPr>
          <a:lstStyle/>
          <a:p>
            <a:pPr marL="274320" indent="-274320" algn="just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600" dirty="0" smtClean="0"/>
              <a:t>Не соответствие образовательного ценза требованиям, установленным законодательством РФ в сфере образования (ст. 46 № 273-ФЗ «Об образовании в РФ», Единый квалификационный справочник должностей руководителей, специалистов и служащих, раздел «Квалификационные характеристики должностей работников образования», утв. Приказом Минздравсоцразвития РФ от 26.08.2010 № 761н), является грубым нарушением лицензионных требований.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600" dirty="0" smtClean="0"/>
              <a:t>С учетом характера совершенного деяния, размера вреда и отсутствием тяжких последствий, правонарушение не представляет существенного нарушения охраняемых общественных отношений, кроме того учреждение предпринимает меры по устранения нарушений, </a:t>
            </a:r>
            <a:r>
              <a:rPr lang="ru-RU" sz="2600" b="1" dirty="0" smtClean="0"/>
              <a:t>воспитатели обучаются по направлению «Образование и педагогика» в связи с чем, суд считает возможным снизить размер штрафа с 150000 руб. до 75000 руб. </a:t>
            </a:r>
            <a:r>
              <a:rPr lang="ru-RU" sz="2600" dirty="0" smtClean="0"/>
              <a:t>Постановление Чистопольского городского суда от 22.11.2017 № 5-218/2017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962"/>
          </a:xfrm>
        </p:spPr>
        <p:txBody>
          <a:bodyPr/>
          <a:lstStyle/>
          <a:p>
            <a:r>
              <a:rPr lang="ru-RU" sz="1400" b="1" smtClean="0">
                <a:solidFill>
                  <a:schemeClr val="tx1"/>
                </a:solidFill>
              </a:rPr>
              <a:t>Постановление Правительства РФ от 27 июня 2016 г. N 584 "Об особенностях применения профессиональных стандартов в части требований, обязательных для применения государственными внебюджетными фондами Российской Федерации, государственными или муниципальными учреждениями, государственными или муниципальными унитарными предприятиями, а также государственными корпорациями, государственными компаниями и хозяйственными обществами, более пятидесяти процентов акций (долей) в уставном капитале которых находится в государственной собственности или муниципальной собственности</a:t>
            </a:r>
            <a:r>
              <a:rPr lang="ru-RU" sz="2400" smtClean="0">
                <a:solidFill>
                  <a:schemeClr val="tx1"/>
                </a:solidFill>
              </a:rPr>
              <a:t>"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288" y="2205038"/>
            <a:ext cx="8291512" cy="3921125"/>
          </a:xfrm>
        </p:spPr>
        <p:txBody>
          <a:bodyPr>
            <a:normAutofit fontScale="85000" lnSpcReduction="10000"/>
          </a:bodyPr>
          <a:lstStyle/>
          <a:p>
            <a:pPr marL="274320" indent="-274320" algn="ctr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Профессиональные стандарты в части требований к квалификации, необходимой работнику для выполнения определенной трудовой функции, установленных Трудовым кодексом Российской Федерации, другими федеральными законами, актами Президента Российской Федерации, Правительства Российской Федерации и федеральных органов исполнительной власти, применяются  на основе утвержденных указанными организациями </a:t>
            </a:r>
            <a:r>
              <a:rPr lang="ru-RU" dirty="0">
                <a:solidFill>
                  <a:srgbClr val="FF0000"/>
                </a:solidFill>
              </a:rPr>
              <a:t>с учетом мнений представительных органов работников планов по организации применения профессиональных стандартов </a:t>
            </a:r>
            <a:r>
              <a:rPr lang="ru-RU" dirty="0"/>
              <a:t>(далее - планы)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98583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Судебная практика по РТ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Нарушение: </a:t>
            </a:r>
            <a:r>
              <a:rPr lang="ru-RU" dirty="0" smtClean="0">
                <a:solidFill>
                  <a:srgbClr val="FF0000"/>
                </a:solidFill>
              </a:rPr>
              <a:t>образовательный ценз педагогов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5187950"/>
          </a:xfrm>
        </p:spPr>
        <p:txBody>
          <a:bodyPr>
            <a:normAutofit fontScale="85000" lnSpcReduction="20000"/>
          </a:bodyPr>
          <a:lstStyle/>
          <a:p>
            <a:pPr marL="274320" indent="-274320" algn="just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600" dirty="0" smtClean="0"/>
              <a:t>Не соответствие образовательного ценза требованиям, установленным законодательством РФ в сфере образования (ст. 46 № 273-ФЗ «Об образовании в РФ», Единый квалификационный справочник должностей руководителей, специалистов и служащих, раздел «Квалификационные характеристики должностей работников образования», утв. Приказом Минздравсоцразвития РФ от 26.08.2010 № 761н), является грубым нарушением лицензионных требований.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600" dirty="0" smtClean="0"/>
              <a:t>С учетом характера совершенного деяния, размера вреда и отсутствием тяжких последствий, правонарушение не представляет существенного нарушения охраняемых общественных отношений, кроме того учреждение предпринимает меры по устранения нарушений, </a:t>
            </a:r>
            <a:r>
              <a:rPr lang="ru-RU" sz="2600" u="sng" dirty="0" smtClean="0"/>
              <a:t>педагог </a:t>
            </a:r>
            <a:r>
              <a:rPr lang="ru-RU" sz="2600" b="1" u="sng" dirty="0" smtClean="0"/>
              <a:t>обучается по направлению «Образование и педагогика» </a:t>
            </a:r>
            <a:r>
              <a:rPr lang="ru-RU" sz="2600" b="1" dirty="0" smtClean="0"/>
              <a:t>в связи с чем, суд считает возможным снизить размер штрафа с 150000 руб. до 75000 руб. </a:t>
            </a:r>
            <a:r>
              <a:rPr lang="ru-RU" sz="2600" dirty="0" smtClean="0"/>
              <a:t>Постановление Чистопольского городского суда от 22.11.2017 № 5-218/2017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313" y="357188"/>
            <a:ext cx="8715375" cy="6357937"/>
          </a:xfrm>
        </p:spPr>
        <p:txBody>
          <a:bodyPr>
            <a:normAutofit fontScale="700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Образовательная деятельность подлежит лицензированию в соответствии с законодательством РФ (</a:t>
            </a:r>
            <a:r>
              <a:rPr lang="ru-RU" u="sng" dirty="0">
                <a:hlinkClick r:id="rId2"/>
              </a:rPr>
              <a:t>ст. 91</a:t>
            </a:r>
            <a:r>
              <a:rPr lang="ru-RU" dirty="0"/>
              <a:t> Закона N 273-ФЗ). </a:t>
            </a:r>
            <a:endParaRPr lang="ru-RU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Одним </a:t>
            </a:r>
            <a:r>
              <a:rPr lang="ru-RU" dirty="0"/>
              <a:t>из лицензионных требований к лицензиату при осуществлении образовательной деятельности </a:t>
            </a:r>
            <a:r>
              <a:rPr lang="ru-RU" b="1" dirty="0">
                <a:solidFill>
                  <a:srgbClr val="FF0000"/>
                </a:solidFill>
              </a:rPr>
              <a:t>является наличие педагогических работников</a:t>
            </a:r>
            <a:r>
              <a:rPr lang="ru-RU" dirty="0"/>
              <a:t>, заключивших с лицензиатом трудовые договоры, имеющих профессиональное образование, </a:t>
            </a:r>
            <a:r>
              <a:rPr lang="ru-RU" b="1" dirty="0">
                <a:solidFill>
                  <a:srgbClr val="FF0000"/>
                </a:solidFill>
              </a:rPr>
              <a:t>обладающих соответствующей квалификацией</a:t>
            </a:r>
            <a:r>
              <a:rPr lang="ru-RU" dirty="0"/>
              <a:t>, имеющих стаж работы, необходимый для осуществления образовательной деятельности </a:t>
            </a:r>
            <a:r>
              <a:rPr lang="ru-RU" b="1" u="sng" dirty="0">
                <a:solidFill>
                  <a:srgbClr val="FF0000"/>
                </a:solidFill>
              </a:rPr>
              <a:t>по реализуемым образовательным программам</a:t>
            </a:r>
            <a:r>
              <a:rPr lang="ru-RU" dirty="0">
                <a:solidFill>
                  <a:srgbClr val="FF0000"/>
                </a:solidFill>
              </a:rPr>
              <a:t>, </a:t>
            </a:r>
            <a:endParaRPr lang="ru-RU" dirty="0" smtClean="0">
              <a:solidFill>
                <a:srgbClr val="FF0000"/>
              </a:solidFill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и </a:t>
            </a:r>
            <a:r>
              <a:rPr lang="ru-RU" dirty="0"/>
              <a:t>соответствующих требованиям </a:t>
            </a:r>
            <a:r>
              <a:rPr lang="ru-RU" u="sng" dirty="0">
                <a:hlinkClick r:id="rId3"/>
              </a:rPr>
              <a:t>ст. 46</a:t>
            </a:r>
            <a:r>
              <a:rPr lang="ru-RU" dirty="0"/>
              <a:t> Закона N 273-ФЗ, а также требованиям федеральных государственных образовательных стандартов, федеральным государственным требованиям и (или) образовательным стандартам (</a:t>
            </a:r>
            <a:r>
              <a:rPr lang="ru-RU" dirty="0" err="1"/>
              <a:t>пп</a:t>
            </a:r>
            <a:r>
              <a:rPr lang="ru-RU" dirty="0"/>
              <a:t>. "</a:t>
            </a:r>
            <a:r>
              <a:rPr lang="ru-RU" dirty="0" err="1"/>
              <a:t>д</a:t>
            </a:r>
            <a:r>
              <a:rPr lang="ru-RU" dirty="0"/>
              <a:t>" п. 6 Положения </a:t>
            </a:r>
            <a:r>
              <a:rPr lang="ru-RU" dirty="0" smtClean="0"/>
              <a:t>о лицензировании </a:t>
            </a:r>
            <a:r>
              <a:rPr lang="ru-RU" dirty="0"/>
              <a:t>образовательной деятельности, утвержденного </a:t>
            </a:r>
            <a:r>
              <a:rPr lang="ru-RU" u="sng" dirty="0">
                <a:hlinkClick r:id="rId4"/>
              </a:rPr>
              <a:t>постановлением</a:t>
            </a:r>
            <a:r>
              <a:rPr lang="ru-RU" dirty="0"/>
              <a:t> Правительства РФ от 28.10.2013 N 966). </a:t>
            </a:r>
            <a:endParaRPr lang="ru-RU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Прием </a:t>
            </a:r>
            <a:r>
              <a:rPr lang="ru-RU" dirty="0"/>
              <a:t>на работу лица, </a:t>
            </a:r>
            <a:r>
              <a:rPr lang="ru-RU" b="1" dirty="0">
                <a:solidFill>
                  <a:srgbClr val="FF0000"/>
                </a:solidFill>
              </a:rPr>
              <a:t>не имеющего соответствующего профессионального образования</a:t>
            </a:r>
            <a:r>
              <a:rPr lang="ru-RU" dirty="0"/>
              <a:t>, может быть расценен контролирующими органами как нарушение Положения о лицензировании образовательной деятельности, за которое работодатель (образовательное учреждение) может быть привлечен к административной ответственности по </a:t>
            </a:r>
            <a:r>
              <a:rPr lang="ru-RU" u="sng" dirty="0">
                <a:hlinkClick r:id="rId5"/>
              </a:rPr>
              <a:t>ст. 19.20</a:t>
            </a:r>
            <a:r>
              <a:rPr lang="ru-RU" dirty="0"/>
              <a:t> </a:t>
            </a:r>
            <a:r>
              <a:rPr lang="ru-RU" dirty="0" err="1"/>
              <a:t>КоАП</a:t>
            </a:r>
            <a:r>
              <a:rPr lang="ru-RU" dirty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Дополнительное профессиональное образование</a:t>
            </a:r>
            <a:endParaRPr lang="ru-RU" dirty="0"/>
          </a:p>
        </p:txBody>
      </p:sp>
      <p:sp>
        <p:nvSpPr>
          <p:cNvPr id="34818" name="Содержимое 4"/>
          <p:cNvSpPr>
            <a:spLocks noGrp="1"/>
          </p:cNvSpPr>
          <p:nvPr>
            <p:ph idx="1"/>
          </p:nvPr>
        </p:nvSpPr>
        <p:spPr>
          <a:xfrm>
            <a:off x="357188" y="1600200"/>
            <a:ext cx="8572500" cy="4614863"/>
          </a:xfrm>
        </p:spPr>
        <p:txBody>
          <a:bodyPr/>
          <a:lstStyle/>
          <a:p>
            <a:pPr algn="just"/>
            <a:r>
              <a:rPr lang="ru-RU" smtClean="0"/>
              <a:t>Федеральный закон от 29.12.2012 N 273-ФЗ "Об образовании в Российской Федерации" </a:t>
            </a:r>
          </a:p>
          <a:p>
            <a:pPr algn="just"/>
            <a:r>
              <a:rPr lang="ru-RU" smtClean="0"/>
              <a:t>Статья 47. право на дополнительное профессиональное образование </a:t>
            </a:r>
            <a:r>
              <a:rPr lang="ru-RU" b="1" u="sng" smtClean="0"/>
              <a:t>по профилю педагогической деятельности!!!</a:t>
            </a:r>
            <a:r>
              <a:rPr lang="ru-RU" smtClean="0"/>
              <a:t> не реже чем один раз в три года;</a:t>
            </a:r>
          </a:p>
          <a:p>
            <a:pPr algn="just"/>
            <a:r>
              <a:rPr lang="ru-RU" smtClean="0"/>
              <a:t> Статья 48. Обязанности и ответственность педагогических работников:</a:t>
            </a:r>
          </a:p>
          <a:p>
            <a:pPr algn="just">
              <a:buFont typeface="Wingdings 2" pitchFamily="18" charset="2"/>
              <a:buNone/>
            </a:pPr>
            <a:r>
              <a:rPr lang="ru-RU" smtClean="0"/>
              <a:t>   7) систематически повышать свой профессиональный уровень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7B9899"/>
                </a:solidFill>
              </a:rPr>
              <a:t>Образовательный ценз</a:t>
            </a:r>
          </a:p>
        </p:txBody>
      </p:sp>
      <p:pic>
        <p:nvPicPr>
          <p:cNvPr id="35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1412875"/>
            <a:ext cx="8355013" cy="48244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115888"/>
            <a:ext cx="8642350" cy="6527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pic>
        <p:nvPicPr>
          <p:cNvPr id="378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88913"/>
            <a:ext cx="8669338" cy="61928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15888"/>
            <a:ext cx="8542338" cy="6121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188913"/>
            <a:ext cx="8643938" cy="60483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pic>
        <p:nvPicPr>
          <p:cNvPr id="4096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115888"/>
            <a:ext cx="8928100" cy="66484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7B9899"/>
                </a:solidFill>
              </a:rPr>
              <a:t>Профессиональный стандарт</a:t>
            </a:r>
          </a:p>
        </p:txBody>
      </p:sp>
      <p:pic>
        <p:nvPicPr>
          <p:cNvPr id="4198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1484313"/>
            <a:ext cx="8713788" cy="51276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7B9899"/>
                </a:solidFill>
              </a:rPr>
              <a:t>Каким числом утвержден план?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>
                <a:hlinkClick r:id="rId2"/>
              </a:rPr>
              <a:t>2</a:t>
            </a:r>
            <a:r>
              <a:rPr lang="ru-RU" dirty="0"/>
              <a:t>. Реализацию мероприятий планов завершить не позднее 1 января 2020 г</a:t>
            </a:r>
            <a:r>
              <a:rPr lang="ru-RU" dirty="0" smtClean="0"/>
              <a:t>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0" indent="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FF0000"/>
                </a:solidFill>
              </a:rPr>
              <a:t> Настоящее </a:t>
            </a:r>
            <a:r>
              <a:rPr lang="ru-RU" b="1" dirty="0">
                <a:solidFill>
                  <a:srgbClr val="FF0000"/>
                </a:solidFill>
              </a:rPr>
              <a:t>постановление вступает в силу с 1 июля 2016 г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pic>
        <p:nvPicPr>
          <p:cNvPr id="4301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15888"/>
            <a:ext cx="8907462" cy="64087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44450"/>
            <a:ext cx="8585200" cy="1223963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Локальные акты по внедрению профстандартов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О создании рабочей группы по </a:t>
            </a:r>
            <a:r>
              <a:rPr lang="ru-RU" dirty="0" smtClean="0"/>
              <a:t>внедрению профессиональных </a:t>
            </a:r>
            <a:r>
              <a:rPr lang="ru-RU" dirty="0"/>
              <a:t>стандартов в </a:t>
            </a:r>
            <a:r>
              <a:rPr lang="ru-RU" dirty="0" smtClean="0"/>
              <a:t>ОО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План по организации применения </a:t>
            </a:r>
            <a:r>
              <a:rPr lang="ru-RU" dirty="0" smtClean="0"/>
              <a:t>профстандартов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Подготовить и внести изменения в «Положение об аттестации работников на соответствие занимаемой должности»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Подготовить и внести изменения в должностные инструкции:</a:t>
            </a:r>
          </a:p>
          <a:p>
            <a:pPr marL="274320" indent="-274320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 smtClean="0"/>
              <a:t>Учителя</a:t>
            </a:r>
          </a:p>
          <a:p>
            <a:pPr marL="274320" indent="-274320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 smtClean="0"/>
              <a:t>Педагога-психолога</a:t>
            </a:r>
          </a:p>
          <a:p>
            <a:pPr marL="274320" indent="-274320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 smtClean="0"/>
              <a:t>Социального педагога</a:t>
            </a:r>
          </a:p>
          <a:p>
            <a:pPr marL="274320" indent="-274320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 smtClean="0"/>
              <a:t>Педагога дополнительного образования</a:t>
            </a:r>
            <a:endParaRPr lang="ru-RU" dirty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pic>
        <p:nvPicPr>
          <p:cNvPr id="4505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0"/>
            <a:ext cx="8856663" cy="6742113"/>
          </a:xfr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pic>
        <p:nvPicPr>
          <p:cNvPr id="4608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700213"/>
            <a:ext cx="8504238" cy="4537075"/>
          </a:xfr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pic>
        <p:nvPicPr>
          <p:cNvPr id="4710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260350"/>
            <a:ext cx="8569325" cy="5832475"/>
          </a:xfr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pic>
        <p:nvPicPr>
          <p:cNvPr id="4813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333375"/>
            <a:ext cx="8713787" cy="6034088"/>
          </a:xfr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u="sng" dirty="0" smtClean="0">
                <a:solidFill>
                  <a:srgbClr val="0070C0"/>
                </a:solidFill>
              </a:rPr>
              <a:t>Скачать: Папка введение профстандарта в ДОУ или ОО</a:t>
            </a:r>
            <a:endParaRPr lang="ru-RU" sz="2400" b="1" u="sng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 smtClean="0"/>
              <a:t>Шаблоны всех вышеперечисленных локальных актов</a:t>
            </a:r>
          </a:p>
          <a:p>
            <a:pPr marL="274320" indent="-274320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 smtClean="0"/>
              <a:t>Должностные инструкции учителей  и воспитателя (по профстандарту Педагог)</a:t>
            </a:r>
          </a:p>
          <a:p>
            <a:pPr marL="274320" indent="-274320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/>
              <a:t>Должностные инструкции </a:t>
            </a:r>
            <a:r>
              <a:rPr lang="ru-RU" dirty="0" smtClean="0"/>
              <a:t>других педагогических и непедагогических работников  </a:t>
            </a:r>
            <a:r>
              <a:rPr lang="ru-RU" dirty="0"/>
              <a:t>(по </a:t>
            </a:r>
            <a:r>
              <a:rPr lang="ru-RU" dirty="0" smtClean="0"/>
              <a:t>прочим </a:t>
            </a:r>
            <a:r>
              <a:rPr lang="ru-RU" dirty="0" err="1" smtClean="0"/>
              <a:t>профстандартам</a:t>
            </a:r>
            <a:r>
              <a:rPr lang="ru-RU" dirty="0" smtClean="0"/>
              <a:t>)</a:t>
            </a:r>
            <a:endParaRPr lang="ru-RU" dirty="0"/>
          </a:p>
          <a:p>
            <a:pPr marL="274320" indent="-274320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dirty="0" smtClean="0"/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7B9899"/>
                </a:solidFill>
              </a:rPr>
              <a:t>(необходимо ввести пароль)</a:t>
            </a:r>
            <a:endParaRPr lang="ru-RU" b="1" smtClean="0">
              <a:solidFill>
                <a:srgbClr val="FF0000"/>
              </a:solidFill>
            </a:endParaRPr>
          </a:p>
        </p:txBody>
      </p:sp>
      <p:pic>
        <p:nvPicPr>
          <p:cNvPr id="5017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1412875"/>
            <a:ext cx="8424863" cy="48244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1039813"/>
          </a:xfrm>
        </p:spPr>
        <p:txBody>
          <a:bodyPr/>
          <a:lstStyle/>
          <a:p>
            <a:r>
              <a:rPr lang="ru-RU" smtClean="0">
                <a:solidFill>
                  <a:srgbClr val="7B9899"/>
                </a:solidFill>
              </a:rPr>
              <a:t>(необходимо ввести пароль)</a:t>
            </a:r>
          </a:p>
        </p:txBody>
      </p:sp>
      <p:pic>
        <p:nvPicPr>
          <p:cNvPr id="5120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1557338"/>
            <a:ext cx="8353425" cy="5089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pic>
        <p:nvPicPr>
          <p:cNvPr id="522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88913"/>
            <a:ext cx="8713787" cy="6459537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fontScale="92500" lnSpcReduction="20000"/>
          </a:bodyPr>
          <a:lstStyle/>
          <a:p>
            <a:pPr marL="274320" indent="-274320" algn="ctr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Школы и детские сады обязаны применять действующие педагогические </a:t>
            </a:r>
            <a:r>
              <a:rPr lang="ru-RU" dirty="0" err="1"/>
              <a:t>профстандарты</a:t>
            </a:r>
            <a:r>
              <a:rPr lang="ru-RU" dirty="0"/>
              <a:t>. Их четыре: для педагога, педагога-психолога, педагога дополнительного образования детей и взрослых, специалиста в области воспитания</a:t>
            </a:r>
            <a:r>
              <a:rPr lang="ru-RU" dirty="0" smtClean="0"/>
              <a:t>.</a:t>
            </a:r>
          </a:p>
          <a:p>
            <a:pPr marL="274320" indent="-274320" algn="ctr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 </a:t>
            </a:r>
            <a:r>
              <a:rPr lang="ru-RU" dirty="0"/>
              <a:t>Для должностей непедагогических работников Минтруд также утвердил </a:t>
            </a:r>
            <a:r>
              <a:rPr lang="ru-RU" dirty="0" err="1"/>
              <a:t>профстандарты</a:t>
            </a:r>
            <a:r>
              <a:rPr lang="ru-RU" dirty="0"/>
              <a:t>. Например, бухгалтера, специалиста по охране труда, повара и других работников. Они обязательны к применению, когда закон устанавливает для должности требования к квалификации, компенсации, льготы, ограничения (</a:t>
            </a:r>
            <a:r>
              <a:rPr lang="ru-RU" u="sng" dirty="0">
                <a:hlinkClick r:id="rId2"/>
              </a:rPr>
              <a:t>ч. 2 ст. 57</a:t>
            </a:r>
            <a:r>
              <a:rPr lang="ru-RU" dirty="0"/>
              <a:t>, ст. </a:t>
            </a:r>
            <a:r>
              <a:rPr lang="ru-RU" u="sng" dirty="0">
                <a:hlinkClick r:id="rId2"/>
              </a:rPr>
              <a:t>195.3</a:t>
            </a:r>
            <a:r>
              <a:rPr lang="ru-RU" dirty="0"/>
              <a:t> ТК, </a:t>
            </a:r>
            <a:r>
              <a:rPr lang="ru-RU" u="sng" dirty="0">
                <a:hlinkClick r:id="rId2"/>
              </a:rPr>
              <a:t>п. 5 письма Минтруда от 04.04.2016 № 14-0/10/13-2253</a:t>
            </a:r>
            <a:r>
              <a:rPr lang="ru-RU" dirty="0"/>
              <a:t>).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7B9899"/>
                </a:solidFill>
              </a:rPr>
              <a:t>Изменения в функционале</a:t>
            </a:r>
          </a:p>
        </p:txBody>
      </p:sp>
      <p:pic>
        <p:nvPicPr>
          <p:cNvPr id="532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1138" y="1500188"/>
            <a:ext cx="8682037" cy="5130800"/>
          </a:xfr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pic>
        <p:nvPicPr>
          <p:cNvPr id="542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1557338"/>
            <a:ext cx="8569325" cy="4967287"/>
          </a:xfr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pic>
        <p:nvPicPr>
          <p:cNvPr id="552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260350"/>
            <a:ext cx="8734425" cy="6337300"/>
          </a:xfr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pic>
        <p:nvPicPr>
          <p:cNvPr id="563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1700213"/>
            <a:ext cx="8364537" cy="1441450"/>
          </a:xfr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pic>
        <p:nvPicPr>
          <p:cNvPr id="573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188913"/>
            <a:ext cx="8712200" cy="6119812"/>
          </a:xfr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7B9899"/>
                </a:solidFill>
              </a:rPr>
              <a:t>Обратите внимание!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solidFill>
                  <a:srgbClr val="FF0000"/>
                </a:solidFill>
              </a:rPr>
              <a:t>Внедрение профессионального стандарта также не может служить основанием для изменения условий трудового договора по инициативе работодателя в соответствии со статьей 74 ТК РФ.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Письмо Минпросвещения России от 28.03.2019 № </a:t>
            </a:r>
            <a:r>
              <a:rPr lang="ru-RU" dirty="0" smtClean="0"/>
              <a:t>ТС-817/08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pic>
        <p:nvPicPr>
          <p:cNvPr id="593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88913"/>
            <a:ext cx="8713787" cy="4752975"/>
          </a:xfr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sp>
        <p:nvSpPr>
          <p:cNvPr id="60418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341438"/>
            <a:ext cx="8504238" cy="5327650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ru-RU" sz="2400" smtClean="0"/>
              <a:t>Удостоверение о повышении квалификации – срок действия 3 года; Диплом о профессиональной переподготовке (бессрочно); Грамотный отбор бюджетных программ ПК в реестре РТ; навыки оказания первой помощи (не забудьте запросить).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smtClean="0"/>
              <a:t>Корпоративное обучение </a:t>
            </a:r>
            <a:r>
              <a:rPr lang="ru-RU" sz="2400" b="1" smtClean="0"/>
              <a:t>«Реализация требований профессиональных стандартов и ФГОС в деятельности (педагога-психолога, педагога-дополнительного образования, учителя начальных классов, учителя математики, русского языка и т.п.).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smtClean="0"/>
              <a:t>Проведение мероприятий по подготовке к введению Профессионального стандарта педагог</a:t>
            </a:r>
          </a:p>
          <a:p>
            <a:pPr algn="just"/>
            <a:endParaRPr lang="ru-RU" sz="2400" smtClean="0"/>
          </a:p>
          <a:p>
            <a:endParaRPr lang="ru-RU" sz="2400" smtClean="0"/>
          </a:p>
          <a:p>
            <a:endParaRPr lang="ru-RU" sz="3600" smtClean="0"/>
          </a:p>
          <a:p>
            <a:endParaRPr lang="ru-RU" sz="3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pic>
        <p:nvPicPr>
          <p:cNvPr id="6144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88913"/>
            <a:ext cx="8696325" cy="5903912"/>
          </a:xfr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pic>
        <p:nvPicPr>
          <p:cNvPr id="6246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88913"/>
            <a:ext cx="8658225" cy="6408737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7B9899"/>
                </a:solidFill>
              </a:rPr>
              <a:t>ЕКС или Профстандарт</a:t>
            </a: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1484313"/>
            <a:ext cx="8467725" cy="4176712"/>
          </a:xfr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sp>
        <p:nvSpPr>
          <p:cNvPr id="63490" name="Объект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ru-RU" b="1" smtClean="0"/>
              <a:t>Какая ответственность предусмотрена за неприменение профстандартов</a:t>
            </a:r>
          </a:p>
          <a:p>
            <a:r>
              <a:rPr lang="ru-RU" smtClean="0"/>
              <a:t>Детские сады и школы, которые не перейдут на профстандарты, понесут ответственность. По результатам проверки ГИТ может выдать предписание об устранении выявленных нарушений. Для должностных лиц штраф за нарушение трудового законодательства составит до 5 000 руб., для образовательной организации – до 50 000 руб. (ст. 5.27 КоАП).</a:t>
            </a:r>
          </a:p>
          <a:p>
            <a:endParaRPr lang="ru-RU" smtClean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9144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Типичные формулировки предписаний по ОО</a:t>
            </a:r>
            <a:endParaRPr lang="ru-RU" dirty="0"/>
          </a:p>
        </p:txBody>
      </p:sp>
      <p:sp>
        <p:nvSpPr>
          <p:cNvPr id="64514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518795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1600" smtClean="0"/>
              <a:t>    </a:t>
            </a:r>
            <a:r>
              <a:rPr lang="ru-RU" sz="1600" b="1" smtClean="0"/>
              <a:t>1. Аттестация педагогических работников в целях подтверждении соответствия занимаемым ими должностям, проводится с нарушением сроков, установленных законодательством:</a:t>
            </a:r>
          </a:p>
          <a:p>
            <a:r>
              <a:rPr lang="tt-RU" sz="1600" smtClean="0"/>
              <a:t>- </a:t>
            </a:r>
            <a:r>
              <a:rPr lang="ru-RU" sz="1600" smtClean="0"/>
              <a:t>педагогические работники, подлежащие аттестации и включенные в график, не были ознакомлены под роспись с приказом о проведении аттестации, </a:t>
            </a:r>
          </a:p>
          <a:p>
            <a:r>
              <a:rPr lang="tt-RU" sz="1600" smtClean="0"/>
              <a:t>- </a:t>
            </a:r>
            <a:r>
              <a:rPr lang="ru-RU" sz="1600" smtClean="0"/>
              <a:t>ознакомление педагогических работников с представлением осуществляется менее, чем за 30 дней,</a:t>
            </a:r>
          </a:p>
          <a:p>
            <a:endParaRPr lang="tt-RU" sz="1600" smtClean="0"/>
          </a:p>
          <a:p>
            <a:r>
              <a:rPr lang="tt-RU" sz="1600" smtClean="0"/>
              <a:t>2. </a:t>
            </a:r>
            <a:r>
              <a:rPr lang="ru-RU" sz="1600" b="1" smtClean="0"/>
              <a:t>Аттестационной комиссией  в ОО проводились аттестационные процедуры по оценке  профессиональной деятельности педагогических работников с превышением установленных полномочий</a:t>
            </a:r>
            <a:r>
              <a:rPr lang="ru-RU" sz="1600" smtClean="0"/>
              <a:t>, а именно, не установленные п.</a:t>
            </a:r>
            <a:r>
              <a:rPr lang="tt-RU" sz="1600" smtClean="0"/>
              <a:t> 14 </a:t>
            </a:r>
            <a:r>
              <a:rPr lang="ru-RU" sz="1600" smtClean="0"/>
              <a:t>Порядка проведения аттестации педагогических работников организаций, осуществляющих образовательную деятельность, утвержденного приказом Министерства образования и науки РФ от 07.04.2014</a:t>
            </a:r>
            <a:r>
              <a:rPr lang="tt-RU" sz="1600" smtClean="0"/>
              <a:t> </a:t>
            </a:r>
            <a:r>
              <a:rPr lang="ru-RU" sz="1600" smtClean="0"/>
              <a:t>г. №</a:t>
            </a:r>
            <a:r>
              <a:rPr lang="tt-RU" sz="1600" smtClean="0"/>
              <a:t> 276</a:t>
            </a:r>
            <a:endParaRPr lang="ru-RU" sz="1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628775"/>
            <a:ext cx="8564563" cy="295275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628775"/>
            <a:ext cx="8539163" cy="424815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557338"/>
            <a:ext cx="8542338" cy="424815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7B9899"/>
              </a:solidFill>
            </a:endParaRPr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484313"/>
            <a:ext cx="8523288" cy="4752975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1004</Words>
  <Application>Microsoft Office PowerPoint</Application>
  <PresentationFormat>Экран (4:3)</PresentationFormat>
  <Paragraphs>71</Paragraphs>
  <Slides>51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12</vt:i4>
      </vt:variant>
      <vt:variant>
        <vt:lpstr>Заголовки слайдов</vt:lpstr>
      </vt:variant>
      <vt:variant>
        <vt:i4>51</vt:i4>
      </vt:variant>
    </vt:vector>
  </HeadingPairs>
  <TitlesOfParts>
    <vt:vector size="68" baseType="lpstr">
      <vt:lpstr>Georgia</vt:lpstr>
      <vt:lpstr>Arial</vt:lpstr>
      <vt:lpstr>Wingdings 2</vt:lpstr>
      <vt:lpstr>Wingdings</vt:lpstr>
      <vt:lpstr>Calibri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Введение профстандартов</vt:lpstr>
      <vt:lpstr>Постановление Правительства РФ от 27 июня 2016 г. N 584 "Об особенностях применения профессиональных стандартов в части требований, обязательных для применения государственными внебюджетными фондами Российской Федерации, государственными или муниципальными учреждениями, государственными или муниципальными унитарными предприятиями, а также государственными корпорациями, государственными компаниями и хозяйственными обществами, более пятидесяти процентов акций (долей) в уставном капитале которых находится в государственной собственности или муниципальной собственности"</vt:lpstr>
      <vt:lpstr>Каким числом утвержден план?</vt:lpstr>
      <vt:lpstr>Слайд 4</vt:lpstr>
      <vt:lpstr>ЕКС или Профстандарт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Судебная практика по РТ Нарушение: образовательный ценз педагогов</vt:lpstr>
      <vt:lpstr>Судебная практика по РТ Нарушение: образовательный ценз педагогов</vt:lpstr>
      <vt:lpstr>Слайд 21</vt:lpstr>
      <vt:lpstr>Дополнительное профессиональное образование</vt:lpstr>
      <vt:lpstr>Образовательный ценз</vt:lpstr>
      <vt:lpstr>Слайд 24</vt:lpstr>
      <vt:lpstr>Слайд 25</vt:lpstr>
      <vt:lpstr>Слайд 26</vt:lpstr>
      <vt:lpstr>Слайд 27</vt:lpstr>
      <vt:lpstr>Слайд 28</vt:lpstr>
      <vt:lpstr>Профессиональный стандарт</vt:lpstr>
      <vt:lpstr>Слайд 30</vt:lpstr>
      <vt:lpstr> Локальные акты по внедрению профстандартов</vt:lpstr>
      <vt:lpstr>Слайд 32</vt:lpstr>
      <vt:lpstr>Слайд 33</vt:lpstr>
      <vt:lpstr>Слайд 34</vt:lpstr>
      <vt:lpstr>Слайд 35</vt:lpstr>
      <vt:lpstr>Скачать: Папка введение профстандарта в ДОУ или ОО</vt:lpstr>
      <vt:lpstr>(необходимо ввести пароль)</vt:lpstr>
      <vt:lpstr>(необходимо ввести пароль)</vt:lpstr>
      <vt:lpstr>Слайд 39</vt:lpstr>
      <vt:lpstr>Изменения в функционале</vt:lpstr>
      <vt:lpstr>Слайд 41</vt:lpstr>
      <vt:lpstr>Слайд 42</vt:lpstr>
      <vt:lpstr>Слайд 43</vt:lpstr>
      <vt:lpstr>Слайд 44</vt:lpstr>
      <vt:lpstr>Обратите внимание!</vt:lpstr>
      <vt:lpstr>Слайд 46</vt:lpstr>
      <vt:lpstr>Слайд 47</vt:lpstr>
      <vt:lpstr>Слайд 48</vt:lpstr>
      <vt:lpstr>Слайд 49</vt:lpstr>
      <vt:lpstr>Слайд 50</vt:lpstr>
      <vt:lpstr>Типичные формулировки предписаний по ОО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профстандартов</dc:title>
  <dc:creator>Admin</dc:creator>
  <cp:lastModifiedBy>Ильгиз</cp:lastModifiedBy>
  <cp:revision>7</cp:revision>
  <dcterms:created xsi:type="dcterms:W3CDTF">2019-11-27T23:27:43Z</dcterms:created>
  <dcterms:modified xsi:type="dcterms:W3CDTF">2020-02-25T17:39:42Z</dcterms:modified>
</cp:coreProperties>
</file>